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57" r:id="rId3"/>
  </p:sldIdLst>
  <p:sldSz cx="9144000" cy="6858000" type="screen4x3"/>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03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7" d="100"/>
          <a:sy n="107" d="100"/>
        </p:scale>
        <p:origin x="-594"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9424"/>
          </a:xfrm>
          <a:prstGeom prst="rect">
            <a:avLst/>
          </a:prstGeom>
        </p:spPr>
        <p:txBody>
          <a:bodyPr vert="horz" lIns="92812" tIns="46406" rIns="92812" bIns="46406" rtlCol="0"/>
          <a:lstStyle>
            <a:lvl1pPr algn="l">
              <a:defRPr sz="1200"/>
            </a:lvl1pPr>
          </a:lstStyle>
          <a:p>
            <a:endParaRPr lang="en-US" dirty="0"/>
          </a:p>
        </p:txBody>
      </p:sp>
      <p:sp>
        <p:nvSpPr>
          <p:cNvPr id="3" name="Date Placeholder 2"/>
          <p:cNvSpPr>
            <a:spLocks noGrp="1"/>
          </p:cNvSpPr>
          <p:nvPr>
            <p:ph type="dt" idx="1"/>
          </p:nvPr>
        </p:nvSpPr>
        <p:spPr>
          <a:xfrm>
            <a:off x="4023093" y="0"/>
            <a:ext cx="3077739" cy="469424"/>
          </a:xfrm>
          <a:prstGeom prst="rect">
            <a:avLst/>
          </a:prstGeom>
        </p:spPr>
        <p:txBody>
          <a:bodyPr vert="horz" lIns="92812" tIns="46406" rIns="92812" bIns="46406" rtlCol="0"/>
          <a:lstStyle>
            <a:lvl1pPr algn="r">
              <a:defRPr sz="1200"/>
            </a:lvl1pPr>
          </a:lstStyle>
          <a:p>
            <a:fld id="{8625E466-7560-4FEC-B7E9-2BF1C45B6612}" type="datetimeFigureOut">
              <a:rPr lang="en-US" smtClean="0"/>
              <a:t>8/19/2016</a:t>
            </a:fld>
            <a:endParaRPr lang="en-US" dirty="0"/>
          </a:p>
        </p:txBody>
      </p:sp>
      <p:sp>
        <p:nvSpPr>
          <p:cNvPr id="4" name="Slide Image Placeholder 3"/>
          <p:cNvSpPr>
            <a:spLocks noGrp="1" noRot="1" noChangeAspect="1"/>
          </p:cNvSpPr>
          <p:nvPr>
            <p:ph type="sldImg" idx="2"/>
          </p:nvPr>
        </p:nvSpPr>
        <p:spPr>
          <a:xfrm>
            <a:off x="1204913" y="703263"/>
            <a:ext cx="4692650" cy="3521075"/>
          </a:xfrm>
          <a:prstGeom prst="rect">
            <a:avLst/>
          </a:prstGeom>
          <a:noFill/>
          <a:ln w="12700">
            <a:solidFill>
              <a:prstClr val="black"/>
            </a:solidFill>
          </a:ln>
        </p:spPr>
        <p:txBody>
          <a:bodyPr vert="horz" lIns="92812" tIns="46406" rIns="92812" bIns="46406" rtlCol="0" anchor="ctr"/>
          <a:lstStyle/>
          <a:p>
            <a:endParaRPr lang="en-US" dirty="0"/>
          </a:p>
        </p:txBody>
      </p:sp>
      <p:sp>
        <p:nvSpPr>
          <p:cNvPr id="5" name="Notes Placeholder 4"/>
          <p:cNvSpPr>
            <a:spLocks noGrp="1"/>
          </p:cNvSpPr>
          <p:nvPr>
            <p:ph type="body" sz="quarter" idx="3"/>
          </p:nvPr>
        </p:nvSpPr>
        <p:spPr>
          <a:xfrm>
            <a:off x="710248" y="4459526"/>
            <a:ext cx="5681980" cy="4224814"/>
          </a:xfrm>
          <a:prstGeom prst="rect">
            <a:avLst/>
          </a:prstGeom>
        </p:spPr>
        <p:txBody>
          <a:bodyPr vert="horz" lIns="92812" tIns="46406" rIns="92812" bIns="4640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3"/>
            <a:ext cx="3077739" cy="469424"/>
          </a:xfrm>
          <a:prstGeom prst="rect">
            <a:avLst/>
          </a:prstGeom>
        </p:spPr>
        <p:txBody>
          <a:bodyPr vert="horz" lIns="92812" tIns="46406" rIns="92812" bIns="46406"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3093" y="8917423"/>
            <a:ext cx="3077739" cy="469424"/>
          </a:xfrm>
          <a:prstGeom prst="rect">
            <a:avLst/>
          </a:prstGeom>
        </p:spPr>
        <p:txBody>
          <a:bodyPr vert="horz" lIns="92812" tIns="46406" rIns="92812" bIns="46406" rtlCol="0" anchor="b"/>
          <a:lstStyle>
            <a:lvl1pPr algn="r">
              <a:defRPr sz="1200"/>
            </a:lvl1pPr>
          </a:lstStyle>
          <a:p>
            <a:fld id="{E009997C-F01B-412F-B884-828F9D70F72A}" type="slidenum">
              <a:rPr lang="en-US" smtClean="0"/>
              <a:t>‹#›</a:t>
            </a:fld>
            <a:endParaRPr lang="en-US" dirty="0"/>
          </a:p>
        </p:txBody>
      </p:sp>
    </p:spTree>
    <p:extLst>
      <p:ext uri="{BB962C8B-B14F-4D97-AF65-F5344CB8AC3E}">
        <p14:creationId xmlns:p14="http://schemas.microsoft.com/office/powerpoint/2010/main" val="8525303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009997C-F01B-412F-B884-828F9D70F72A}" type="slidenum">
              <a:rPr lang="en-US" smtClean="0"/>
              <a:t>2</a:t>
            </a:fld>
            <a:endParaRPr lang="en-US" dirty="0"/>
          </a:p>
        </p:txBody>
      </p:sp>
    </p:spTree>
    <p:extLst>
      <p:ext uri="{BB962C8B-B14F-4D97-AF65-F5344CB8AC3E}">
        <p14:creationId xmlns:p14="http://schemas.microsoft.com/office/powerpoint/2010/main" val="41583897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BE8CC23-CDCD-49EE-A676-04B900817F63}" type="datetimeFigureOut">
              <a:rPr lang="en-US" smtClean="0"/>
              <a:t>8/19/2016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F94996A-29E4-4A7C-8C59-2D17FB6DECD5}" type="slidenum">
              <a:rPr lang="en-US" smtClean="0"/>
              <a:t>‹#›</a:t>
            </a:fld>
            <a:endParaRPr lang="en-US" dirty="0"/>
          </a:p>
        </p:txBody>
      </p:sp>
    </p:spTree>
    <p:extLst>
      <p:ext uri="{BB962C8B-B14F-4D97-AF65-F5344CB8AC3E}">
        <p14:creationId xmlns:p14="http://schemas.microsoft.com/office/powerpoint/2010/main" val="17395394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E8CC23-CDCD-49EE-A676-04B900817F63}" type="datetimeFigureOut">
              <a:rPr lang="en-US" smtClean="0"/>
              <a:t>8/19/2016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F94996A-29E4-4A7C-8C59-2D17FB6DECD5}" type="slidenum">
              <a:rPr lang="en-US" smtClean="0"/>
              <a:t>‹#›</a:t>
            </a:fld>
            <a:endParaRPr lang="en-US" dirty="0"/>
          </a:p>
        </p:txBody>
      </p:sp>
    </p:spTree>
    <p:extLst>
      <p:ext uri="{BB962C8B-B14F-4D97-AF65-F5344CB8AC3E}">
        <p14:creationId xmlns:p14="http://schemas.microsoft.com/office/powerpoint/2010/main" val="29318559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E8CC23-CDCD-49EE-A676-04B900817F63}" type="datetimeFigureOut">
              <a:rPr lang="en-US" smtClean="0"/>
              <a:t>8/19/2016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F94996A-29E4-4A7C-8C59-2D17FB6DECD5}" type="slidenum">
              <a:rPr lang="en-US" smtClean="0"/>
              <a:t>‹#›</a:t>
            </a:fld>
            <a:endParaRPr lang="en-US" dirty="0"/>
          </a:p>
        </p:txBody>
      </p:sp>
    </p:spTree>
    <p:extLst>
      <p:ext uri="{BB962C8B-B14F-4D97-AF65-F5344CB8AC3E}">
        <p14:creationId xmlns:p14="http://schemas.microsoft.com/office/powerpoint/2010/main" val="42496397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E8CC23-CDCD-49EE-A676-04B900817F63}" type="datetimeFigureOut">
              <a:rPr lang="en-US" smtClean="0"/>
              <a:t>8/19/2016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F94996A-29E4-4A7C-8C59-2D17FB6DECD5}" type="slidenum">
              <a:rPr lang="en-US" smtClean="0"/>
              <a:t>‹#›</a:t>
            </a:fld>
            <a:endParaRPr lang="en-US" dirty="0"/>
          </a:p>
        </p:txBody>
      </p:sp>
    </p:spTree>
    <p:extLst>
      <p:ext uri="{BB962C8B-B14F-4D97-AF65-F5344CB8AC3E}">
        <p14:creationId xmlns:p14="http://schemas.microsoft.com/office/powerpoint/2010/main" val="37229826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E8CC23-CDCD-49EE-A676-04B900817F63}" type="datetimeFigureOut">
              <a:rPr lang="en-US" smtClean="0"/>
              <a:t>8/19/2016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F94996A-29E4-4A7C-8C59-2D17FB6DECD5}" type="slidenum">
              <a:rPr lang="en-US" smtClean="0"/>
              <a:t>‹#›</a:t>
            </a:fld>
            <a:endParaRPr lang="en-US" dirty="0"/>
          </a:p>
        </p:txBody>
      </p:sp>
    </p:spTree>
    <p:extLst>
      <p:ext uri="{BB962C8B-B14F-4D97-AF65-F5344CB8AC3E}">
        <p14:creationId xmlns:p14="http://schemas.microsoft.com/office/powerpoint/2010/main" val="29419254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BE8CC23-CDCD-49EE-A676-04B900817F63}" type="datetimeFigureOut">
              <a:rPr lang="en-US" smtClean="0"/>
              <a:t>8/19/2016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94996A-29E4-4A7C-8C59-2D17FB6DECD5}" type="slidenum">
              <a:rPr lang="en-US" smtClean="0"/>
              <a:t>‹#›</a:t>
            </a:fld>
            <a:endParaRPr lang="en-US" dirty="0"/>
          </a:p>
        </p:txBody>
      </p:sp>
    </p:spTree>
    <p:extLst>
      <p:ext uri="{BB962C8B-B14F-4D97-AF65-F5344CB8AC3E}">
        <p14:creationId xmlns:p14="http://schemas.microsoft.com/office/powerpoint/2010/main" val="21898582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BE8CC23-CDCD-49EE-A676-04B900817F63}" type="datetimeFigureOut">
              <a:rPr lang="en-US" smtClean="0"/>
              <a:t>8/19/2016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F94996A-29E4-4A7C-8C59-2D17FB6DECD5}" type="slidenum">
              <a:rPr lang="en-US" smtClean="0"/>
              <a:t>‹#›</a:t>
            </a:fld>
            <a:endParaRPr lang="en-US" dirty="0"/>
          </a:p>
        </p:txBody>
      </p:sp>
    </p:spTree>
    <p:extLst>
      <p:ext uri="{BB962C8B-B14F-4D97-AF65-F5344CB8AC3E}">
        <p14:creationId xmlns:p14="http://schemas.microsoft.com/office/powerpoint/2010/main" val="32186787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BE8CC23-CDCD-49EE-A676-04B900817F63}" type="datetimeFigureOut">
              <a:rPr lang="en-US" smtClean="0"/>
              <a:t>8/19/2016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F94996A-29E4-4A7C-8C59-2D17FB6DECD5}" type="slidenum">
              <a:rPr lang="en-US" smtClean="0"/>
              <a:t>‹#›</a:t>
            </a:fld>
            <a:endParaRPr lang="en-US" dirty="0"/>
          </a:p>
        </p:txBody>
      </p:sp>
    </p:spTree>
    <p:extLst>
      <p:ext uri="{BB962C8B-B14F-4D97-AF65-F5344CB8AC3E}">
        <p14:creationId xmlns:p14="http://schemas.microsoft.com/office/powerpoint/2010/main" val="12153509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E8CC23-CDCD-49EE-A676-04B900817F63}" type="datetimeFigureOut">
              <a:rPr lang="en-US" smtClean="0"/>
              <a:t>8/19/2016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F94996A-29E4-4A7C-8C59-2D17FB6DECD5}" type="slidenum">
              <a:rPr lang="en-US" smtClean="0"/>
              <a:t>‹#›</a:t>
            </a:fld>
            <a:endParaRPr lang="en-US" dirty="0"/>
          </a:p>
        </p:txBody>
      </p:sp>
    </p:spTree>
    <p:extLst>
      <p:ext uri="{BB962C8B-B14F-4D97-AF65-F5344CB8AC3E}">
        <p14:creationId xmlns:p14="http://schemas.microsoft.com/office/powerpoint/2010/main" val="3484179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E8CC23-CDCD-49EE-A676-04B900817F63}" type="datetimeFigureOut">
              <a:rPr lang="en-US" smtClean="0"/>
              <a:t>8/19/2016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94996A-29E4-4A7C-8C59-2D17FB6DECD5}" type="slidenum">
              <a:rPr lang="en-US" smtClean="0"/>
              <a:t>‹#›</a:t>
            </a:fld>
            <a:endParaRPr lang="en-US" dirty="0"/>
          </a:p>
        </p:txBody>
      </p:sp>
    </p:spTree>
    <p:extLst>
      <p:ext uri="{BB962C8B-B14F-4D97-AF65-F5344CB8AC3E}">
        <p14:creationId xmlns:p14="http://schemas.microsoft.com/office/powerpoint/2010/main" val="18610105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E8CC23-CDCD-49EE-A676-04B900817F63}" type="datetimeFigureOut">
              <a:rPr lang="en-US" smtClean="0"/>
              <a:t>8/19/2016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94996A-29E4-4A7C-8C59-2D17FB6DECD5}" type="slidenum">
              <a:rPr lang="en-US" smtClean="0"/>
              <a:t>‹#›</a:t>
            </a:fld>
            <a:endParaRPr lang="en-US" dirty="0"/>
          </a:p>
        </p:txBody>
      </p:sp>
    </p:spTree>
    <p:extLst>
      <p:ext uri="{BB962C8B-B14F-4D97-AF65-F5344CB8AC3E}">
        <p14:creationId xmlns:p14="http://schemas.microsoft.com/office/powerpoint/2010/main" val="21223918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E8CC23-CDCD-49EE-A676-04B900817F63}" type="datetimeFigureOut">
              <a:rPr lang="en-US" smtClean="0"/>
              <a:t>8/19/2016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94996A-29E4-4A7C-8C59-2D17FB6DECD5}" type="slidenum">
              <a:rPr lang="en-US" smtClean="0"/>
              <a:t>‹#›</a:t>
            </a:fld>
            <a:endParaRPr lang="en-US" dirty="0"/>
          </a:p>
        </p:txBody>
      </p:sp>
    </p:spTree>
    <p:extLst>
      <p:ext uri="{BB962C8B-B14F-4D97-AF65-F5344CB8AC3E}">
        <p14:creationId xmlns:p14="http://schemas.microsoft.com/office/powerpoint/2010/main" val="11739725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dukeinformatics.org/education/informatics-seminars/"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38200" y="1600200"/>
            <a:ext cx="7772400" cy="21336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842168" y="1600200"/>
            <a:ext cx="7772400" cy="2133600"/>
          </a:xfrm>
          <a:solidFill>
            <a:schemeClr val="accent3">
              <a:lumMod val="20000"/>
              <a:lumOff val="80000"/>
            </a:schemeClr>
          </a:solidFill>
          <a:ln w="38100" cmpd="thickThin">
            <a:solidFill>
              <a:srgbClr val="00703C"/>
            </a:solidFill>
          </a:ln>
        </p:spPr>
        <p:txBody>
          <a:bodyPr>
            <a:normAutofit fontScale="90000"/>
          </a:bodyPr>
          <a:lstStyle/>
          <a:p>
            <a:pPr fontAlgn="base"/>
            <a:r>
              <a:rPr lang="en-US" sz="1300" b="1" dirty="0">
                <a:latin typeface="Arial" panose="020B0604020202020204" pitchFamily="34" charset="0"/>
                <a:cs typeface="Arial" panose="020B0604020202020204" pitchFamily="34" charset="0"/>
              </a:rPr>
              <a:t/>
            </a:r>
            <a:br>
              <a:rPr lang="en-US" sz="1300" b="1" dirty="0">
                <a:latin typeface="Arial" panose="020B0604020202020204" pitchFamily="34" charset="0"/>
                <a:cs typeface="Arial" panose="020B0604020202020204" pitchFamily="34" charset="0"/>
              </a:rPr>
            </a:br>
            <a:r>
              <a:rPr lang="en-US" sz="1300" b="1" dirty="0">
                <a:latin typeface="Arial" panose="020B0604020202020204" pitchFamily="34" charset="0"/>
                <a:cs typeface="Arial" panose="020B0604020202020204" pitchFamily="34" charset="0"/>
              </a:rPr>
              <a:t/>
            </a:r>
            <a:br>
              <a:rPr lang="en-US" sz="1300" b="1" dirty="0">
                <a:latin typeface="Arial" panose="020B0604020202020204" pitchFamily="34" charset="0"/>
                <a:cs typeface="Arial" panose="020B0604020202020204" pitchFamily="34" charset="0"/>
              </a:rPr>
            </a:br>
            <a:r>
              <a:rPr lang="en-US" sz="1300" b="1" dirty="0">
                <a:latin typeface="Arial" panose="020B0604020202020204" pitchFamily="34" charset="0"/>
                <a:cs typeface="Arial" panose="020B0604020202020204" pitchFamily="34" charset="0"/>
              </a:rPr>
              <a:t/>
            </a:r>
            <a:br>
              <a:rPr lang="en-US" sz="1300" b="1" dirty="0">
                <a:latin typeface="Arial" panose="020B0604020202020204" pitchFamily="34" charset="0"/>
                <a:cs typeface="Arial" panose="020B0604020202020204" pitchFamily="34" charset="0"/>
              </a:rPr>
            </a:br>
            <a:r>
              <a:rPr lang="en-US" sz="1300" b="1" dirty="0">
                <a:latin typeface="Arial" panose="020B0604020202020204" pitchFamily="34" charset="0"/>
                <a:cs typeface="Arial" panose="020B0604020202020204" pitchFamily="34" charset="0"/>
              </a:rPr>
              <a:t/>
            </a:r>
            <a:br>
              <a:rPr lang="en-US" sz="1300" b="1" dirty="0">
                <a:latin typeface="Arial" panose="020B0604020202020204" pitchFamily="34" charset="0"/>
                <a:cs typeface="Arial" panose="020B0604020202020204" pitchFamily="34" charset="0"/>
              </a:rPr>
            </a:br>
            <a:r>
              <a:rPr lang="en-US" sz="1300" b="1" dirty="0">
                <a:latin typeface="Arial" panose="020B0604020202020204" pitchFamily="34" charset="0"/>
                <a:cs typeface="Arial" panose="020B0604020202020204" pitchFamily="34" charset="0"/>
              </a:rPr>
              <a:t/>
            </a:r>
            <a:br>
              <a:rPr lang="en-US" sz="1300" b="1" dirty="0">
                <a:latin typeface="Arial" panose="020B0604020202020204" pitchFamily="34" charset="0"/>
                <a:cs typeface="Arial" panose="020B0604020202020204" pitchFamily="34" charset="0"/>
              </a:rPr>
            </a:br>
            <a:r>
              <a:rPr lang="en-US" sz="2000" b="1" dirty="0">
                <a:latin typeface="Arial" panose="020B0604020202020204" pitchFamily="34" charset="0"/>
                <a:cs typeface="Arial" panose="020B0604020202020204" pitchFamily="34" charset="0"/>
              </a:rPr>
              <a:t/>
            </a:r>
            <a:br>
              <a:rPr lang="en-US" sz="2000" b="1" dirty="0">
                <a:latin typeface="Arial" panose="020B0604020202020204" pitchFamily="34" charset="0"/>
                <a:cs typeface="Arial" panose="020B0604020202020204" pitchFamily="34" charset="0"/>
              </a:rPr>
            </a:br>
            <a:r>
              <a:rPr lang="en-US" sz="2000" b="1" dirty="0">
                <a:latin typeface="Arial" panose="020B0604020202020204" pitchFamily="34" charset="0"/>
                <a:cs typeface="Arial" panose="020B0604020202020204" pitchFamily="34" charset="0"/>
              </a:rPr>
              <a:t/>
            </a:r>
            <a:br>
              <a:rPr lang="en-US" sz="2000" b="1" dirty="0">
                <a:latin typeface="Arial" panose="020B0604020202020204" pitchFamily="34" charset="0"/>
                <a:cs typeface="Arial" panose="020B0604020202020204" pitchFamily="34" charset="0"/>
              </a:rPr>
            </a:br>
            <a:r>
              <a:rPr lang="en-US" sz="2200" b="1" dirty="0">
                <a:solidFill>
                  <a:srgbClr val="00703C"/>
                </a:solidFill>
                <a:latin typeface="Arial" panose="020B0604020202020204" pitchFamily="34" charset="0"/>
                <a:cs typeface="Arial" panose="020B0604020202020204" pitchFamily="34" charset="0"/>
              </a:rPr>
              <a:t>You Are Invited To Join Us Each Wednesday For </a:t>
            </a:r>
            <a:br>
              <a:rPr lang="en-US" sz="2200" b="1" dirty="0">
                <a:solidFill>
                  <a:srgbClr val="00703C"/>
                </a:solidFill>
                <a:latin typeface="Arial" panose="020B0604020202020204" pitchFamily="34" charset="0"/>
                <a:cs typeface="Arial" panose="020B0604020202020204" pitchFamily="34" charset="0"/>
              </a:rPr>
            </a:br>
            <a:r>
              <a:rPr lang="en-US" sz="2200" b="1" dirty="0">
                <a:solidFill>
                  <a:srgbClr val="00703C"/>
                </a:solidFill>
                <a:latin typeface="Arial" panose="020B0604020202020204" pitchFamily="34" charset="0"/>
                <a:cs typeface="Arial" panose="020B0604020202020204" pitchFamily="34" charset="0"/>
              </a:rPr>
              <a:t>The Fall 2016 Health Informatics Seminar Series</a:t>
            </a:r>
            <a:br>
              <a:rPr lang="en-US" sz="2200" b="1" dirty="0">
                <a:solidFill>
                  <a:srgbClr val="00703C"/>
                </a:solidFill>
                <a:latin typeface="Arial" panose="020B0604020202020204" pitchFamily="34" charset="0"/>
                <a:cs typeface="Arial" panose="020B0604020202020204" pitchFamily="34" charset="0"/>
              </a:rPr>
            </a:br>
            <a:r>
              <a:rPr lang="en-US" sz="2200" b="1" dirty="0">
                <a:solidFill>
                  <a:srgbClr val="00703C"/>
                </a:solidFill>
                <a:latin typeface="Arial" panose="020B0604020202020204" pitchFamily="34" charset="0"/>
                <a:cs typeface="Arial" panose="020B0604020202020204" pitchFamily="34" charset="0"/>
              </a:rPr>
              <a:t/>
            </a:r>
            <a:br>
              <a:rPr lang="en-US" sz="2200" b="1" dirty="0">
                <a:solidFill>
                  <a:srgbClr val="00703C"/>
                </a:solidFill>
                <a:latin typeface="Arial" panose="020B0604020202020204" pitchFamily="34" charset="0"/>
                <a:cs typeface="Arial" panose="020B0604020202020204" pitchFamily="34" charset="0"/>
              </a:rPr>
            </a:br>
            <a:r>
              <a:rPr lang="en-US" sz="1800" b="1" dirty="0">
                <a:latin typeface="Arial" panose="020B0604020202020204" pitchFamily="34" charset="0"/>
                <a:cs typeface="Arial" panose="020B0604020202020204" pitchFamily="34" charset="0"/>
              </a:rPr>
              <a:t>A One Hour Seminar Broadcast Live on</a:t>
            </a:r>
            <a:br>
              <a:rPr lang="en-US" sz="1800" b="1" dirty="0">
                <a:latin typeface="Arial" panose="020B0604020202020204" pitchFamily="34" charset="0"/>
                <a:cs typeface="Arial" panose="020B0604020202020204" pitchFamily="34" charset="0"/>
              </a:rPr>
            </a:br>
            <a:r>
              <a:rPr lang="en-US" sz="1800" b="1" dirty="0">
                <a:latin typeface="Arial" panose="020B0604020202020204" pitchFamily="34" charset="0"/>
                <a:cs typeface="Arial" panose="020B0604020202020204" pitchFamily="34" charset="0"/>
              </a:rPr>
              <a:t>Wednesday Afternoon from 4:00-5:00 pm</a:t>
            </a:r>
            <a:br>
              <a:rPr lang="en-US" sz="1800" b="1" dirty="0">
                <a:latin typeface="Arial" panose="020B0604020202020204" pitchFamily="34" charset="0"/>
                <a:cs typeface="Arial" panose="020B0604020202020204" pitchFamily="34" charset="0"/>
              </a:rPr>
            </a:br>
            <a:r>
              <a:rPr lang="en-US" sz="1800" b="1" dirty="0">
                <a:latin typeface="Arial" panose="020B0604020202020204" pitchFamily="34" charset="0"/>
                <a:cs typeface="Arial" panose="020B0604020202020204" pitchFamily="34" charset="0"/>
              </a:rPr>
              <a:t> </a:t>
            </a:r>
            <a:br>
              <a:rPr lang="en-US" sz="1800" b="1" dirty="0">
                <a:latin typeface="Arial" panose="020B0604020202020204" pitchFamily="34" charset="0"/>
                <a:cs typeface="Arial" panose="020B0604020202020204" pitchFamily="34" charset="0"/>
              </a:rPr>
            </a:br>
            <a:r>
              <a:rPr lang="en-US" sz="1800" b="1" dirty="0">
                <a:latin typeface="Arial" panose="020B0604020202020204" pitchFamily="34" charset="0"/>
                <a:cs typeface="Arial" panose="020B0604020202020204" pitchFamily="34" charset="0"/>
              </a:rPr>
              <a:t>Location:  </a:t>
            </a:r>
            <a:r>
              <a:rPr lang="en-US" sz="1800" b="1" dirty="0" err="1">
                <a:latin typeface="Arial" panose="020B0604020202020204" pitchFamily="34" charset="0"/>
                <a:cs typeface="Arial" panose="020B0604020202020204" pitchFamily="34" charset="0"/>
              </a:rPr>
              <a:t>Fretwell</a:t>
            </a:r>
            <a:r>
              <a:rPr lang="en-US" sz="1800" b="1">
                <a:latin typeface="Arial" panose="020B0604020202020204" pitchFamily="34" charset="0"/>
                <a:cs typeface="Arial" panose="020B0604020202020204" pitchFamily="34" charset="0"/>
              </a:rPr>
              <a:t> </a:t>
            </a:r>
            <a:r>
              <a:rPr lang="en-US" sz="1800" b="1" smtClean="0">
                <a:latin typeface="Arial" panose="020B0604020202020204" pitchFamily="34" charset="0"/>
                <a:cs typeface="Arial" panose="020B0604020202020204" pitchFamily="34" charset="0"/>
              </a:rPr>
              <a:t>126 </a:t>
            </a:r>
            <a:r>
              <a:rPr lang="en-US" sz="1800" b="1" dirty="0">
                <a:latin typeface="Arial" panose="020B0604020202020204" pitchFamily="34" charset="0"/>
                <a:cs typeface="Arial" panose="020B0604020202020204" pitchFamily="34" charset="0"/>
              </a:rPr>
              <a:t>(Lower Level</a:t>
            </a:r>
            <a:r>
              <a:rPr lang="en-US" sz="1800" b="1" dirty="0">
                <a:solidFill>
                  <a:srgbClr val="00703C"/>
                </a:solidFill>
                <a:latin typeface="Arial" panose="020B0604020202020204" pitchFamily="34" charset="0"/>
                <a:cs typeface="Arial" panose="020B0604020202020204" pitchFamily="34" charset="0"/>
              </a:rPr>
              <a:t>)</a:t>
            </a:r>
            <a:br>
              <a:rPr lang="en-US" sz="1800" b="1" dirty="0">
                <a:solidFill>
                  <a:srgbClr val="00703C"/>
                </a:solidFill>
                <a:latin typeface="Arial" panose="020B0604020202020204" pitchFamily="34" charset="0"/>
                <a:cs typeface="Arial" panose="020B0604020202020204" pitchFamily="34" charset="0"/>
              </a:rPr>
            </a:br>
            <a:r>
              <a:rPr lang="en-US" sz="1800" b="1" dirty="0">
                <a:solidFill>
                  <a:srgbClr val="00703C"/>
                </a:solidFill>
                <a:latin typeface="Arial" panose="020B0604020202020204" pitchFamily="34" charset="0"/>
                <a:cs typeface="Arial" panose="020B0604020202020204" pitchFamily="34" charset="0"/>
              </a:rPr>
              <a:t/>
            </a:r>
            <a:br>
              <a:rPr lang="en-US" sz="1800" b="1" dirty="0">
                <a:solidFill>
                  <a:srgbClr val="00703C"/>
                </a:solidFill>
                <a:latin typeface="Arial" panose="020B0604020202020204" pitchFamily="34" charset="0"/>
                <a:cs typeface="Arial" panose="020B0604020202020204" pitchFamily="34" charset="0"/>
              </a:rPr>
            </a:br>
            <a:r>
              <a:rPr lang="en-US" sz="1800" b="1" dirty="0">
                <a:latin typeface="Arial" panose="020B0604020202020204" pitchFamily="34" charset="0"/>
                <a:cs typeface="Arial" panose="020B0604020202020204" pitchFamily="34" charset="0"/>
              </a:rPr>
              <a:t/>
            </a:r>
            <a:br>
              <a:rPr lang="en-US" sz="1800" b="1" dirty="0">
                <a:latin typeface="Arial" panose="020B0604020202020204" pitchFamily="34" charset="0"/>
                <a:cs typeface="Arial" panose="020B0604020202020204" pitchFamily="34" charset="0"/>
              </a:rPr>
            </a:br>
            <a:r>
              <a:rPr lang="en-US" sz="1300" b="1" dirty="0">
                <a:latin typeface="Arial" panose="020B0604020202020204" pitchFamily="34" charset="0"/>
                <a:cs typeface="Arial" panose="020B0604020202020204" pitchFamily="34" charset="0"/>
              </a:rPr>
              <a:t/>
            </a:r>
            <a:br>
              <a:rPr lang="en-US" sz="1300" b="1" dirty="0">
                <a:latin typeface="Arial" panose="020B0604020202020204" pitchFamily="34" charset="0"/>
                <a:cs typeface="Arial" panose="020B0604020202020204" pitchFamily="34" charset="0"/>
              </a:rPr>
            </a:br>
            <a:r>
              <a:rPr lang="en-US" sz="1300" b="1" dirty="0"/>
              <a:t/>
            </a:r>
            <a:br>
              <a:rPr lang="en-US" sz="1300" b="1" dirty="0"/>
            </a:br>
            <a:r>
              <a:rPr lang="en-US" sz="1300" dirty="0"/>
              <a:t/>
            </a:r>
            <a:br>
              <a:rPr lang="en-US" sz="1300" dirty="0"/>
            </a:br>
            <a:r>
              <a:rPr lang="en-US" sz="1300" dirty="0"/>
              <a:t> </a:t>
            </a:r>
            <a:br>
              <a:rPr lang="en-US" sz="1300" dirty="0"/>
            </a:br>
            <a:endParaRPr lang="en-US" sz="1300" dirty="0"/>
          </a:p>
        </p:txBody>
      </p:sp>
      <p:sp>
        <p:nvSpPr>
          <p:cNvPr id="3" name="Subtitle 2"/>
          <p:cNvSpPr>
            <a:spLocks noGrp="1"/>
          </p:cNvSpPr>
          <p:nvPr>
            <p:ph type="subTitle" idx="1"/>
          </p:nvPr>
        </p:nvSpPr>
        <p:spPr>
          <a:xfrm>
            <a:off x="1527968" y="3886200"/>
            <a:ext cx="6400800" cy="2590800"/>
          </a:xfrm>
        </p:spPr>
        <p:txBody>
          <a:bodyPr>
            <a:normAutofit fontScale="25000" lnSpcReduction="20000"/>
          </a:bodyPr>
          <a:lstStyle/>
          <a:p>
            <a:pPr algn="just"/>
            <a:endParaRPr lang="en-US" sz="4800" dirty="0">
              <a:solidFill>
                <a:schemeClr val="tx1"/>
              </a:solidFill>
              <a:latin typeface="Arial" panose="020B0604020202020204" pitchFamily="34" charset="0"/>
              <a:cs typeface="Arial" panose="020B0604020202020204" pitchFamily="34" charset="0"/>
            </a:endParaRPr>
          </a:p>
          <a:p>
            <a:pPr algn="just"/>
            <a:r>
              <a:rPr lang="en-US" sz="4800" dirty="0">
                <a:solidFill>
                  <a:schemeClr val="tx1"/>
                </a:solidFill>
                <a:latin typeface="Arial" panose="020B0604020202020204" pitchFamily="34" charset="0"/>
                <a:cs typeface="Arial" panose="020B0604020202020204" pitchFamily="34" charset="0"/>
              </a:rPr>
              <a:t>The Informatics Research Seminar Series is sponsored by Duke University and a collaboration with UNC-Chapel Hill, NCCU, </a:t>
            </a:r>
            <a:r>
              <a:rPr lang="en-US" sz="4800" b="1" dirty="0">
                <a:solidFill>
                  <a:srgbClr val="00703C"/>
                </a:solidFill>
                <a:latin typeface="Arial" panose="020B0604020202020204" pitchFamily="34" charset="0"/>
                <a:cs typeface="Arial" panose="020B0604020202020204" pitchFamily="34" charset="0"/>
              </a:rPr>
              <a:t>UNC-Charlotte</a:t>
            </a:r>
            <a:r>
              <a:rPr lang="en-US" sz="4800" dirty="0">
                <a:solidFill>
                  <a:schemeClr val="tx1"/>
                </a:solidFill>
                <a:latin typeface="Arial" panose="020B0604020202020204" pitchFamily="34" charset="0"/>
                <a:cs typeface="Arial" panose="020B0604020202020204" pitchFamily="34" charset="0"/>
              </a:rPr>
              <a:t>, and ECU. This series explores key areas in Health Informatics and include research results, overview of programs of research, basic, applied, and evaluative projects, as well as research from varied epistemological stances.</a:t>
            </a:r>
          </a:p>
          <a:p>
            <a:pPr algn="just"/>
            <a:r>
              <a:rPr lang="en-US" sz="4800" dirty="0">
                <a:solidFill>
                  <a:schemeClr val="tx1"/>
                </a:solidFill>
                <a:latin typeface="Arial" panose="020B0604020202020204" pitchFamily="34" charset="0"/>
                <a:cs typeface="Arial" panose="020B0604020202020204" pitchFamily="34" charset="0"/>
              </a:rPr>
              <a:t/>
            </a:r>
            <a:br>
              <a:rPr lang="en-US" sz="4800" dirty="0">
                <a:solidFill>
                  <a:schemeClr val="tx1"/>
                </a:solidFill>
                <a:latin typeface="Arial" panose="020B0604020202020204" pitchFamily="34" charset="0"/>
                <a:cs typeface="Arial" panose="020B0604020202020204" pitchFamily="34" charset="0"/>
              </a:rPr>
            </a:br>
            <a:r>
              <a:rPr lang="en-US" sz="4800" dirty="0">
                <a:solidFill>
                  <a:schemeClr val="tx1"/>
                </a:solidFill>
                <a:latin typeface="Arial" panose="020B0604020202020204" pitchFamily="34" charset="0"/>
                <a:cs typeface="Arial" panose="020B0604020202020204" pitchFamily="34" charset="0"/>
              </a:rPr>
              <a:t>Seminars are presented at the different university locations and broadcast live to the other participating universities, </a:t>
            </a:r>
            <a:r>
              <a:rPr lang="en-US" sz="4800" b="1" dirty="0">
                <a:solidFill>
                  <a:srgbClr val="00703C"/>
                </a:solidFill>
                <a:latin typeface="Arial" panose="020B0604020202020204" pitchFamily="34" charset="0"/>
                <a:cs typeface="Arial" panose="020B0604020202020204" pitchFamily="34" charset="0"/>
              </a:rPr>
              <a:t>several presentations will be broadcast from UNC Charlotte</a:t>
            </a:r>
          </a:p>
          <a:p>
            <a:r>
              <a:rPr lang="en-US" sz="4800" b="1" dirty="0">
                <a:latin typeface="Arial" panose="020B0604020202020204" pitchFamily="34" charset="0"/>
                <a:cs typeface="Arial" panose="020B0604020202020204" pitchFamily="34" charset="0"/>
              </a:rPr>
              <a:t> </a:t>
            </a:r>
            <a:endParaRPr lang="en-US" sz="4800" dirty="0">
              <a:solidFill>
                <a:schemeClr val="tx1"/>
              </a:solidFill>
              <a:latin typeface="Arial" panose="020B0604020202020204" pitchFamily="34" charset="0"/>
              <a:cs typeface="Arial" panose="020B0604020202020204" pitchFamily="34" charset="0"/>
            </a:endParaRPr>
          </a:p>
          <a:p>
            <a:r>
              <a:rPr lang="en-US" sz="4800" dirty="0">
                <a:solidFill>
                  <a:schemeClr val="tx1"/>
                </a:solidFill>
                <a:latin typeface="Arial" panose="020B0604020202020204" pitchFamily="34" charset="0"/>
                <a:cs typeface="Arial" panose="020B0604020202020204" pitchFamily="34" charset="0"/>
              </a:rPr>
              <a:t>To learn more about the series </a:t>
            </a:r>
            <a:r>
              <a:rPr lang="en-US" sz="4800" dirty="0">
                <a:solidFill>
                  <a:schemeClr val="tx1"/>
                </a:solidFill>
                <a:latin typeface="Arial" panose="020B0604020202020204" pitchFamily="34" charset="0"/>
                <a:cs typeface="Arial" panose="020B0604020202020204" pitchFamily="34" charset="0"/>
                <a:hlinkClick r:id="rId2"/>
              </a:rPr>
              <a:t>http://www.dukeinformatics.org/education/informatics-seminars/</a:t>
            </a:r>
            <a:endParaRPr lang="en-US" sz="4800" dirty="0">
              <a:solidFill>
                <a:schemeClr val="tx1"/>
              </a:solidFill>
              <a:latin typeface="Arial" panose="020B0604020202020204" pitchFamily="34" charset="0"/>
              <a:cs typeface="Arial" panose="020B0604020202020204" pitchFamily="34" charset="0"/>
            </a:endParaRPr>
          </a:p>
          <a:p>
            <a:endParaRPr lang="en-US" sz="4800" dirty="0">
              <a:solidFill>
                <a:schemeClr val="tx1"/>
              </a:solidFill>
              <a:latin typeface="Arial" panose="020B0604020202020204" pitchFamily="34" charset="0"/>
              <a:cs typeface="Arial" panose="020B0604020202020204" pitchFamily="34" charset="0"/>
            </a:endParaRPr>
          </a:p>
          <a:p>
            <a:r>
              <a:rPr lang="en-US" sz="5600" b="1" dirty="0">
                <a:solidFill>
                  <a:srgbClr val="00703C"/>
                </a:solidFill>
                <a:latin typeface="Arial" panose="020B0604020202020204" pitchFamily="34" charset="0"/>
                <a:cs typeface="Arial" panose="020B0604020202020204" pitchFamily="34" charset="0"/>
              </a:rPr>
              <a:t>The presentations on October 26 and November 9 </a:t>
            </a:r>
            <a:br>
              <a:rPr lang="en-US" sz="5600" b="1" dirty="0">
                <a:solidFill>
                  <a:srgbClr val="00703C"/>
                </a:solidFill>
                <a:latin typeface="Arial" panose="020B0604020202020204" pitchFamily="34" charset="0"/>
                <a:cs typeface="Arial" panose="020B0604020202020204" pitchFamily="34" charset="0"/>
              </a:rPr>
            </a:br>
            <a:r>
              <a:rPr lang="en-US" sz="5600" b="1" dirty="0">
                <a:solidFill>
                  <a:srgbClr val="00703C"/>
                </a:solidFill>
                <a:latin typeface="Arial" panose="020B0604020202020204" pitchFamily="34" charset="0"/>
                <a:cs typeface="Arial" panose="020B0604020202020204" pitchFamily="34" charset="0"/>
              </a:rPr>
              <a:t>will be broadcast live from UNC Charlotte</a:t>
            </a:r>
          </a:p>
          <a:p>
            <a:endParaRPr lang="en-US" sz="5600" b="1" dirty="0">
              <a:solidFill>
                <a:srgbClr val="00703C"/>
              </a:solidFill>
              <a:latin typeface="Arial" panose="020B0604020202020204" pitchFamily="34" charset="0"/>
              <a:cs typeface="Arial" panose="020B0604020202020204" pitchFamily="34" charset="0"/>
            </a:endParaRPr>
          </a:p>
          <a:p>
            <a:endParaRPr lang="en-US" sz="5600" b="1" dirty="0">
              <a:solidFill>
                <a:srgbClr val="00703C"/>
              </a:solidFill>
              <a:latin typeface="Arial" panose="020B0604020202020204" pitchFamily="34" charset="0"/>
              <a:cs typeface="Arial" panose="020B0604020202020204" pitchFamily="34" charset="0"/>
            </a:endParaRPr>
          </a:p>
          <a:p>
            <a:r>
              <a:rPr lang="en-US" sz="4800" dirty="0">
                <a:solidFill>
                  <a:schemeClr val="tx1"/>
                </a:solidFill>
                <a:latin typeface="Arial" panose="020B0604020202020204" pitchFamily="34" charset="0"/>
                <a:cs typeface="Arial" panose="020B0604020202020204" pitchFamily="34" charset="0"/>
              </a:rPr>
              <a:t/>
            </a:r>
            <a:br>
              <a:rPr lang="en-US" sz="4800" dirty="0">
                <a:solidFill>
                  <a:schemeClr val="tx1"/>
                </a:solidFill>
                <a:latin typeface="Arial" panose="020B0604020202020204" pitchFamily="34" charset="0"/>
                <a:cs typeface="Arial" panose="020B0604020202020204" pitchFamily="34" charset="0"/>
              </a:rPr>
            </a:br>
            <a:r>
              <a:rPr lang="en-US" sz="4800" dirty="0">
                <a:solidFill>
                  <a:schemeClr val="tx1"/>
                </a:solidFill>
                <a:latin typeface="Arial" panose="020B0604020202020204" pitchFamily="34" charset="0"/>
                <a:cs typeface="Arial" panose="020B0604020202020204" pitchFamily="34" charset="0"/>
              </a:rPr>
              <a:t/>
            </a:r>
            <a:br>
              <a:rPr lang="en-US" sz="4800" dirty="0">
                <a:solidFill>
                  <a:schemeClr val="tx1"/>
                </a:solidFill>
                <a:latin typeface="Arial" panose="020B0604020202020204" pitchFamily="34" charset="0"/>
                <a:cs typeface="Arial" panose="020B0604020202020204" pitchFamily="34" charset="0"/>
              </a:rPr>
            </a:br>
            <a:r>
              <a:rPr lang="en-US" b="1" dirty="0">
                <a:latin typeface="Arial" panose="020B0604020202020204" pitchFamily="34" charset="0"/>
                <a:cs typeface="Arial" panose="020B0604020202020204" pitchFamily="34" charset="0"/>
              </a:rPr>
              <a:t/>
            </a:r>
            <a:br>
              <a:rPr lang="en-US" b="1" dirty="0">
                <a:latin typeface="Arial" panose="020B0604020202020204" pitchFamily="34" charset="0"/>
                <a:cs typeface="Arial" panose="020B0604020202020204" pitchFamily="34" charset="0"/>
              </a:rPr>
            </a:br>
            <a:endParaRPr lang="en-US" dirty="0"/>
          </a:p>
        </p:txBody>
      </p:sp>
      <p:pic>
        <p:nvPicPr>
          <p:cNvPr id="1026" name="Picture 2" descr="E:\Logos Branding\Data Science Initiative_UNCC_Sub Brand_Logo_Base-1c.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00" y="313735"/>
            <a:ext cx="1836737" cy="9601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70312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349572716"/>
              </p:ext>
            </p:extLst>
          </p:nvPr>
        </p:nvGraphicFramePr>
        <p:xfrm>
          <a:off x="533400" y="1371600"/>
          <a:ext cx="8153400" cy="4805680"/>
        </p:xfrm>
        <a:graphic>
          <a:graphicData uri="http://schemas.openxmlformats.org/drawingml/2006/table">
            <a:tbl>
              <a:tblPr firstRow="1" bandRow="1">
                <a:tableStyleId>{5C22544A-7EE6-4342-B048-85BDC9FD1C3A}</a:tableStyleId>
              </a:tblPr>
              <a:tblGrid>
                <a:gridCol w="1143000">
                  <a:extLst>
                    <a:ext uri="{9D8B030D-6E8A-4147-A177-3AD203B41FA5}">
                      <a16:colId xmlns:a16="http://schemas.microsoft.com/office/drawing/2014/main" xmlns="" val="20000"/>
                    </a:ext>
                  </a:extLst>
                </a:gridCol>
                <a:gridCol w="2286000">
                  <a:extLst>
                    <a:ext uri="{9D8B030D-6E8A-4147-A177-3AD203B41FA5}">
                      <a16:colId xmlns:a16="http://schemas.microsoft.com/office/drawing/2014/main" xmlns="" val="20001"/>
                    </a:ext>
                  </a:extLst>
                </a:gridCol>
                <a:gridCol w="914400">
                  <a:extLst>
                    <a:ext uri="{9D8B030D-6E8A-4147-A177-3AD203B41FA5}">
                      <a16:colId xmlns:a16="http://schemas.microsoft.com/office/drawing/2014/main" xmlns="" val="20002"/>
                    </a:ext>
                  </a:extLst>
                </a:gridCol>
                <a:gridCol w="3810000">
                  <a:extLst>
                    <a:ext uri="{9D8B030D-6E8A-4147-A177-3AD203B41FA5}">
                      <a16:colId xmlns:a16="http://schemas.microsoft.com/office/drawing/2014/main" xmlns="" val="20003"/>
                    </a:ext>
                  </a:extLst>
                </a:gridCol>
              </a:tblGrid>
              <a:tr h="370840">
                <a:tc>
                  <a:txBody>
                    <a:bodyPr/>
                    <a:lstStyle/>
                    <a:p>
                      <a:r>
                        <a:rPr lang="en-US" sz="1100" dirty="0">
                          <a:solidFill>
                            <a:schemeClr val="tx1"/>
                          </a:solidFill>
                          <a:latin typeface="Arial" panose="020B0604020202020204" pitchFamily="34" charset="0"/>
                          <a:cs typeface="Arial" panose="020B0604020202020204" pitchFamily="34" charset="0"/>
                        </a:rPr>
                        <a:t>Date</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US" sz="1100" dirty="0">
                          <a:solidFill>
                            <a:schemeClr val="tx1"/>
                          </a:solidFill>
                          <a:latin typeface="Arial" panose="020B0604020202020204" pitchFamily="34" charset="0"/>
                          <a:cs typeface="Arial" panose="020B0604020202020204" pitchFamily="34" charset="0"/>
                        </a:rPr>
                        <a:t>Speaker</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US" sz="1100" dirty="0">
                          <a:solidFill>
                            <a:schemeClr val="tx1"/>
                          </a:solidFill>
                          <a:latin typeface="Arial" panose="020B0604020202020204" pitchFamily="34" charset="0"/>
                          <a:cs typeface="Arial" panose="020B0604020202020204" pitchFamily="34" charset="0"/>
                        </a:rPr>
                        <a:t>Location</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US" sz="1100" dirty="0">
                          <a:solidFill>
                            <a:schemeClr val="tx1"/>
                          </a:solidFill>
                          <a:latin typeface="Arial" panose="020B0604020202020204" pitchFamily="34" charset="0"/>
                          <a:cs typeface="Arial" panose="020B0604020202020204" pitchFamily="34" charset="0"/>
                        </a:rPr>
                        <a:t>Topic</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10000"/>
                  </a:ext>
                </a:extLst>
              </a:tr>
              <a:tr h="370840">
                <a:tc>
                  <a:txBody>
                    <a:bodyPr/>
                    <a:lstStyle/>
                    <a:p>
                      <a:pPr algn="l" fontAlgn="base"/>
                      <a:r>
                        <a:rPr lang="en-US" sz="1100" b="0" dirty="0">
                          <a:effectLst/>
                          <a:latin typeface="Arial" panose="020B0604020202020204" pitchFamily="34" charset="0"/>
                          <a:cs typeface="Arial" panose="020B0604020202020204" pitchFamily="34" charset="0"/>
                        </a:rPr>
                        <a:t>August 31</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ase"/>
                      <a:r>
                        <a:rPr lang="en-US" sz="1100" b="0" dirty="0">
                          <a:effectLst/>
                          <a:latin typeface="Arial" panose="020B0604020202020204" pitchFamily="34" charset="0"/>
                          <a:cs typeface="Arial" panose="020B0604020202020204" pitchFamily="34" charset="0"/>
                        </a:rPr>
                        <a:t>Ryan Shaw, PhD, RN</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ase"/>
                      <a:r>
                        <a:rPr lang="en-US" sz="1100" b="0" dirty="0">
                          <a:effectLst/>
                          <a:latin typeface="Arial" panose="020B0604020202020204" pitchFamily="34" charset="0"/>
                          <a:cs typeface="Arial" panose="020B0604020202020204" pitchFamily="34" charset="0"/>
                        </a:rPr>
                        <a:t>Duke</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ase"/>
                      <a:r>
                        <a:rPr lang="en-US" sz="1100" b="0" u="none" dirty="0">
                          <a:solidFill>
                            <a:schemeClr val="tx1"/>
                          </a:solidFill>
                          <a:effectLst/>
                          <a:latin typeface="Arial" panose="020B0604020202020204" pitchFamily="34" charset="0"/>
                          <a:cs typeface="Arial" panose="020B0604020202020204" pitchFamily="34" charset="0"/>
                        </a:rPr>
                        <a:t>Mobile Health Technologies for Precision Medicine</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1"/>
                  </a:ext>
                </a:extLst>
              </a:tr>
              <a:tr h="370840">
                <a:tc>
                  <a:txBody>
                    <a:bodyPr/>
                    <a:lstStyle/>
                    <a:p>
                      <a:pPr algn="l" fontAlgn="base"/>
                      <a:r>
                        <a:rPr lang="en-US" sz="1100" b="0" dirty="0">
                          <a:effectLst/>
                          <a:latin typeface="Arial" panose="020B0604020202020204" pitchFamily="34" charset="0"/>
                          <a:cs typeface="Arial" panose="020B0604020202020204" pitchFamily="34" charset="0"/>
                        </a:rPr>
                        <a:t>September 7</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ase"/>
                      <a:r>
                        <a:rPr lang="en-US" sz="1100" b="0" dirty="0">
                          <a:effectLst/>
                          <a:latin typeface="Arial" panose="020B0604020202020204" pitchFamily="34" charset="0"/>
                          <a:cs typeface="Arial" panose="020B0604020202020204" pitchFamily="34" charset="0"/>
                        </a:rPr>
                        <a:t>Robert Furberg, PhD, MBA</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ase"/>
                      <a:r>
                        <a:rPr lang="en-US" sz="1100" b="0" dirty="0">
                          <a:effectLst/>
                          <a:latin typeface="Arial" panose="020B0604020202020204" pitchFamily="34" charset="0"/>
                          <a:cs typeface="Arial" panose="020B0604020202020204" pitchFamily="34" charset="0"/>
                        </a:rPr>
                        <a:t>UNC-CH</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ase"/>
                      <a:r>
                        <a:rPr lang="en-US" sz="1100" b="0" u="none" dirty="0">
                          <a:solidFill>
                            <a:schemeClr val="tx1"/>
                          </a:solidFill>
                          <a:effectLst/>
                          <a:latin typeface="Arial" panose="020B0604020202020204" pitchFamily="34" charset="0"/>
                          <a:cs typeface="Arial" panose="020B0604020202020204" pitchFamily="34" charset="0"/>
                        </a:rPr>
                        <a:t>The Use of Sensor Based Data Collection for Personal, Clinical and Public Health Applications</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2"/>
                  </a:ext>
                </a:extLst>
              </a:tr>
              <a:tr h="370840">
                <a:tc>
                  <a:txBody>
                    <a:bodyPr/>
                    <a:lstStyle/>
                    <a:p>
                      <a:pPr algn="l" fontAlgn="base"/>
                      <a:r>
                        <a:rPr lang="en-US" sz="1100" b="0" dirty="0">
                          <a:effectLst/>
                          <a:latin typeface="Arial" panose="020B0604020202020204" pitchFamily="34" charset="0"/>
                          <a:cs typeface="Arial" panose="020B0604020202020204" pitchFamily="34" charset="0"/>
                        </a:rPr>
                        <a:t>September</a:t>
                      </a:r>
                      <a:r>
                        <a:rPr lang="en-US" sz="1100" b="0" baseline="0" dirty="0">
                          <a:effectLst/>
                          <a:latin typeface="Arial" panose="020B0604020202020204" pitchFamily="34" charset="0"/>
                          <a:cs typeface="Arial" panose="020B0604020202020204" pitchFamily="34" charset="0"/>
                        </a:rPr>
                        <a:t> 14</a:t>
                      </a:r>
                      <a:endParaRPr lang="en-US" sz="1100" b="0" dirty="0">
                        <a:effectLst/>
                        <a:latin typeface="Arial" panose="020B0604020202020204" pitchFamily="34" charset="0"/>
                        <a:cs typeface="Arial" panose="020B0604020202020204" pitchFamily="34"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ase"/>
                      <a:r>
                        <a:rPr lang="en-US" sz="1100" b="0" dirty="0">
                          <a:effectLst/>
                          <a:latin typeface="Arial" panose="020B0604020202020204" pitchFamily="34" charset="0"/>
                          <a:cs typeface="Arial" panose="020B0604020202020204" pitchFamily="34" charset="0"/>
                        </a:rPr>
                        <a:t>Young Joo Kim,  PhD,</a:t>
                      </a:r>
                      <a:r>
                        <a:rPr lang="en-US" sz="1100" b="0" baseline="0" dirty="0">
                          <a:effectLst/>
                          <a:latin typeface="Arial" panose="020B0604020202020204" pitchFamily="34" charset="0"/>
                          <a:cs typeface="Arial" panose="020B0604020202020204" pitchFamily="34" charset="0"/>
                        </a:rPr>
                        <a:t> OTR/L &amp;</a:t>
                      </a:r>
                    </a:p>
                    <a:p>
                      <a:pPr algn="l" fontAlgn="base"/>
                      <a:r>
                        <a:rPr lang="en-US" sz="1100" b="0" baseline="0" dirty="0">
                          <a:effectLst/>
                          <a:latin typeface="Arial" panose="020B0604020202020204" pitchFamily="34" charset="0"/>
                          <a:cs typeface="Arial" panose="020B0604020202020204" pitchFamily="34" charset="0"/>
                        </a:rPr>
                        <a:t>Dr. Jennifer Radloff, OTD, OTR/L, CDRS</a:t>
                      </a:r>
                      <a:endParaRPr lang="en-US" sz="1100" b="0" dirty="0">
                        <a:effectLst/>
                        <a:latin typeface="Arial" panose="020B0604020202020204" pitchFamily="34" charset="0"/>
                        <a:cs typeface="Arial" panose="020B0604020202020204" pitchFamily="34"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ase"/>
                      <a:r>
                        <a:rPr lang="en-US" sz="1100" b="0" dirty="0">
                          <a:effectLst/>
                          <a:latin typeface="Arial" panose="020B0604020202020204" pitchFamily="34" charset="0"/>
                          <a:cs typeface="Arial" panose="020B0604020202020204" pitchFamily="34" charset="0"/>
                        </a:rPr>
                        <a:t>ECU</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ase"/>
                      <a:r>
                        <a:rPr lang="en-US" sz="1100" b="0" dirty="0">
                          <a:effectLst/>
                          <a:latin typeface="Arial" panose="020B0604020202020204" pitchFamily="34" charset="0"/>
                          <a:cs typeface="Arial" panose="020B0604020202020204" pitchFamily="34" charset="0"/>
                        </a:rPr>
                        <a:t>Tele-rehabilitation</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3"/>
                  </a:ext>
                </a:extLst>
              </a:tr>
              <a:tr h="370840">
                <a:tc>
                  <a:txBody>
                    <a:bodyPr/>
                    <a:lstStyle/>
                    <a:p>
                      <a:pPr algn="l" fontAlgn="base"/>
                      <a:r>
                        <a:rPr lang="en-US" sz="1100" b="0" dirty="0">
                          <a:effectLst/>
                          <a:latin typeface="Arial" panose="020B0604020202020204" pitchFamily="34" charset="0"/>
                          <a:cs typeface="Arial" panose="020B0604020202020204" pitchFamily="34" charset="0"/>
                        </a:rPr>
                        <a:t>September 21</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ase"/>
                      <a:r>
                        <a:rPr lang="en-US" sz="1100" b="0" dirty="0">
                          <a:effectLst/>
                          <a:latin typeface="Arial" panose="020B0604020202020204" pitchFamily="34" charset="0"/>
                          <a:cs typeface="Arial" panose="020B0604020202020204" pitchFamily="34" charset="0"/>
                        </a:rPr>
                        <a:t>Chantel Nicolas</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ase"/>
                      <a:r>
                        <a:rPr lang="en-US" sz="1100" b="0" dirty="0">
                          <a:effectLst/>
                          <a:latin typeface="Arial" panose="020B0604020202020204" pitchFamily="34" charset="0"/>
                          <a:cs typeface="Arial" panose="020B0604020202020204" pitchFamily="34" charset="0"/>
                        </a:rPr>
                        <a:t>NCCU</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ase"/>
                      <a:r>
                        <a:rPr lang="en-US" sz="1100" b="0" dirty="0">
                          <a:effectLst/>
                          <a:latin typeface="Arial" panose="020B0604020202020204" pitchFamily="34" charset="0"/>
                          <a:cs typeface="Arial" panose="020B0604020202020204" pitchFamily="34" charset="0"/>
                        </a:rPr>
                        <a:t>Computational Systems in Biomedical and Biotechnology Research</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4"/>
                  </a:ext>
                </a:extLst>
              </a:tr>
              <a:tr h="370840">
                <a:tc>
                  <a:txBody>
                    <a:bodyPr/>
                    <a:lstStyle/>
                    <a:p>
                      <a:pPr algn="l" fontAlgn="base"/>
                      <a:r>
                        <a:rPr lang="en-US" sz="1100" b="0" dirty="0">
                          <a:effectLst/>
                          <a:latin typeface="Arial" panose="020B0604020202020204" pitchFamily="34" charset="0"/>
                          <a:cs typeface="Arial" panose="020B0604020202020204" pitchFamily="34" charset="0"/>
                        </a:rPr>
                        <a:t>September 28</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ase"/>
                      <a:r>
                        <a:rPr lang="en-US" sz="1100" b="0" dirty="0">
                          <a:effectLst/>
                          <a:latin typeface="Arial" panose="020B0604020202020204" pitchFamily="34" charset="0"/>
                          <a:cs typeface="Arial" panose="020B0604020202020204" pitchFamily="34" charset="0"/>
                        </a:rPr>
                        <a:t>Jason Burke, MA</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ase"/>
                      <a:r>
                        <a:rPr lang="en-US" sz="1100" b="0" dirty="0">
                          <a:effectLst/>
                          <a:latin typeface="Arial" panose="020B0604020202020204" pitchFamily="34" charset="0"/>
                          <a:cs typeface="Arial" panose="020B0604020202020204" pitchFamily="34" charset="0"/>
                        </a:rPr>
                        <a:t>UNC-CH</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ase"/>
                      <a:r>
                        <a:rPr lang="en-US" sz="1100" b="0" dirty="0">
                          <a:effectLst/>
                          <a:latin typeface="Arial" panose="020B0604020202020204" pitchFamily="34" charset="0"/>
                          <a:cs typeface="Arial" panose="020B0604020202020204" pitchFamily="34" charset="0"/>
                        </a:rPr>
                        <a:t>Making Medicine Smarter through Analytics and Data Sciences</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5"/>
                  </a:ext>
                </a:extLst>
              </a:tr>
              <a:tr h="370840">
                <a:tc>
                  <a:txBody>
                    <a:bodyPr/>
                    <a:lstStyle/>
                    <a:p>
                      <a:pPr algn="l" fontAlgn="base"/>
                      <a:r>
                        <a:rPr lang="en-US" sz="1100" b="0" dirty="0">
                          <a:effectLst/>
                          <a:latin typeface="Arial" panose="020B0604020202020204" pitchFamily="34" charset="0"/>
                          <a:cs typeface="Arial" panose="020B0604020202020204" pitchFamily="34" charset="0"/>
                        </a:rPr>
                        <a:t>October 5</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ase"/>
                      <a:r>
                        <a:rPr lang="en-US" sz="1100" b="0" dirty="0">
                          <a:effectLst/>
                          <a:latin typeface="Arial" panose="020B0604020202020204" pitchFamily="34" charset="0"/>
                          <a:cs typeface="Arial" panose="020B0604020202020204" pitchFamily="34" charset="0"/>
                        </a:rPr>
                        <a:t>James Tcheng, MD</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ase"/>
                      <a:r>
                        <a:rPr lang="en-US" sz="1100" b="0" dirty="0">
                          <a:effectLst/>
                          <a:latin typeface="Arial" panose="020B0604020202020204" pitchFamily="34" charset="0"/>
                          <a:cs typeface="Arial" panose="020B0604020202020204" pitchFamily="34" charset="0"/>
                        </a:rPr>
                        <a:t>DUKE</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ase"/>
                      <a:r>
                        <a:rPr lang="en-US" sz="1100" b="0" dirty="0">
                          <a:effectLst/>
                          <a:latin typeface="Arial" panose="020B0604020202020204" pitchFamily="34" charset="0"/>
                          <a:cs typeface="Arial" panose="020B0604020202020204" pitchFamily="34" charset="0"/>
                        </a:rPr>
                        <a:t>Cardiology Informatics</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6"/>
                  </a:ext>
                </a:extLst>
              </a:tr>
              <a:tr h="370840">
                <a:tc>
                  <a:txBody>
                    <a:bodyPr/>
                    <a:lstStyle/>
                    <a:p>
                      <a:pPr algn="l" fontAlgn="base"/>
                      <a:r>
                        <a:rPr lang="en-US" sz="1100" b="0" dirty="0">
                          <a:effectLst/>
                          <a:latin typeface="Arial" panose="020B0604020202020204" pitchFamily="34" charset="0"/>
                          <a:cs typeface="Arial" panose="020B0604020202020204" pitchFamily="34" charset="0"/>
                        </a:rPr>
                        <a:t>October 19</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ase"/>
                      <a:r>
                        <a:rPr lang="en-US" sz="1100" b="0" dirty="0">
                          <a:effectLst/>
                          <a:latin typeface="Arial" panose="020B0604020202020204" pitchFamily="34" charset="0"/>
                          <a:cs typeface="Arial" panose="020B0604020202020204" pitchFamily="34" charset="0"/>
                        </a:rPr>
                        <a:t>Akshat Kapoor, PhD</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ase"/>
                      <a:r>
                        <a:rPr lang="en-US" sz="1100" b="0" dirty="0">
                          <a:effectLst/>
                          <a:latin typeface="Arial" panose="020B0604020202020204" pitchFamily="34" charset="0"/>
                          <a:cs typeface="Arial" panose="020B0604020202020204" pitchFamily="34" charset="0"/>
                        </a:rPr>
                        <a:t>ECU</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ase"/>
                      <a:r>
                        <a:rPr lang="en-US" sz="1100" b="0" dirty="0">
                          <a:effectLst/>
                          <a:latin typeface="Arial" panose="020B0604020202020204" pitchFamily="34" charset="0"/>
                          <a:cs typeface="Arial" panose="020B0604020202020204" pitchFamily="34" charset="0"/>
                        </a:rPr>
                        <a:t>Exploring Interactive Survivorship Plans: Patient Perceived Value, Acceptance, and Usability Evaluation of an Online Breast Cancer Survivorship Tool</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7"/>
                  </a:ext>
                </a:extLst>
              </a:tr>
              <a:tr h="370840">
                <a:tc>
                  <a:txBody>
                    <a:bodyPr/>
                    <a:lstStyle/>
                    <a:p>
                      <a:pPr algn="l" fontAlgn="base"/>
                      <a:r>
                        <a:rPr lang="en-US" sz="1100" b="1" dirty="0">
                          <a:solidFill>
                            <a:srgbClr val="00703C"/>
                          </a:solidFill>
                          <a:effectLst/>
                          <a:latin typeface="Arial" panose="020B0604020202020204" pitchFamily="34" charset="0"/>
                          <a:cs typeface="Arial" panose="020B0604020202020204" pitchFamily="34" charset="0"/>
                        </a:rPr>
                        <a:t>October 26</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l" fontAlgn="base"/>
                      <a:r>
                        <a:rPr lang="en-US" sz="1100" b="1" dirty="0">
                          <a:solidFill>
                            <a:srgbClr val="00703C"/>
                          </a:solidFill>
                          <a:effectLst/>
                          <a:latin typeface="Arial" panose="020B0604020202020204" pitchFamily="34" charset="0"/>
                          <a:cs typeface="Arial" panose="020B0604020202020204" pitchFamily="34" charset="0"/>
                        </a:rPr>
                        <a:t>Dr.</a:t>
                      </a:r>
                      <a:r>
                        <a:rPr lang="en-US" sz="1100" b="1" baseline="0" dirty="0">
                          <a:solidFill>
                            <a:srgbClr val="00703C"/>
                          </a:solidFill>
                          <a:effectLst/>
                          <a:latin typeface="Arial" panose="020B0604020202020204" pitchFamily="34" charset="0"/>
                          <a:cs typeface="Arial" panose="020B0604020202020204" pitchFamily="34" charset="0"/>
                        </a:rPr>
                        <a:t> </a:t>
                      </a:r>
                      <a:r>
                        <a:rPr lang="en-US" sz="1100" b="1" dirty="0">
                          <a:solidFill>
                            <a:srgbClr val="00703C"/>
                          </a:solidFill>
                          <a:effectLst/>
                          <a:latin typeface="Arial" panose="020B0604020202020204" pitchFamily="34" charset="0"/>
                          <a:cs typeface="Arial" panose="020B0604020202020204" pitchFamily="34" charset="0"/>
                        </a:rPr>
                        <a:t>Fusheng Wang</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l" fontAlgn="base"/>
                      <a:r>
                        <a:rPr lang="en-US" sz="1100" b="1" dirty="0">
                          <a:solidFill>
                            <a:srgbClr val="00703C"/>
                          </a:solidFill>
                          <a:effectLst/>
                          <a:latin typeface="Arial" panose="020B0604020202020204" pitchFamily="34" charset="0"/>
                          <a:cs typeface="Arial" panose="020B0604020202020204" pitchFamily="34" charset="0"/>
                        </a:rPr>
                        <a:t>UNC-C</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l" fontAlgn="base"/>
                      <a:r>
                        <a:rPr lang="en-US" sz="1100" b="1" dirty="0">
                          <a:solidFill>
                            <a:srgbClr val="00703C"/>
                          </a:solidFill>
                          <a:effectLst/>
                          <a:latin typeface="Arial" panose="020B0604020202020204" pitchFamily="34" charset="0"/>
                          <a:cs typeface="Arial" panose="020B0604020202020204" pitchFamily="34" charset="0"/>
                        </a:rPr>
                        <a:t>TBD</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xmlns="" val="10008"/>
                  </a:ext>
                </a:extLst>
              </a:tr>
              <a:tr h="370840">
                <a:tc>
                  <a:txBody>
                    <a:bodyPr/>
                    <a:lstStyle/>
                    <a:p>
                      <a:pPr algn="l" fontAlgn="base"/>
                      <a:r>
                        <a:rPr lang="en-US" sz="1100" b="0" dirty="0">
                          <a:effectLst/>
                          <a:latin typeface="Arial" panose="020B0604020202020204" pitchFamily="34" charset="0"/>
                          <a:cs typeface="Arial" panose="020B0604020202020204" pitchFamily="34" charset="0"/>
                        </a:rPr>
                        <a:t>November 2</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ase"/>
                      <a:r>
                        <a:rPr lang="en-US" sz="1100" b="0" dirty="0">
                          <a:effectLst/>
                          <a:latin typeface="Arial" panose="020B0604020202020204" pitchFamily="34" charset="0"/>
                          <a:cs typeface="Arial" panose="020B0604020202020204" pitchFamily="34" charset="0"/>
                        </a:rPr>
                        <a:t>ClarLynda Williams-DeVane</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ase"/>
                      <a:r>
                        <a:rPr lang="en-US" sz="1100" b="0" dirty="0">
                          <a:effectLst/>
                          <a:latin typeface="Arial" panose="020B0604020202020204" pitchFamily="34" charset="0"/>
                          <a:cs typeface="Arial" panose="020B0604020202020204" pitchFamily="34" charset="0"/>
                        </a:rPr>
                        <a:t>NCCU</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ase"/>
                      <a:r>
                        <a:rPr lang="en-US" sz="1100" b="0" dirty="0">
                          <a:effectLst/>
                          <a:latin typeface="Arial" panose="020B0604020202020204" pitchFamily="34" charset="0"/>
                          <a:cs typeface="Arial" panose="020B0604020202020204" pitchFamily="34" charset="0"/>
                        </a:rPr>
                        <a:t>Data Integration Framework for the Identification of Complex Disease Subtypes</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9"/>
                  </a:ext>
                </a:extLst>
              </a:tr>
              <a:tr h="370840">
                <a:tc>
                  <a:txBody>
                    <a:bodyPr/>
                    <a:lstStyle/>
                    <a:p>
                      <a:pPr algn="l" fontAlgn="base"/>
                      <a:r>
                        <a:rPr lang="en-US" sz="1100" b="1" dirty="0">
                          <a:solidFill>
                            <a:srgbClr val="00703C"/>
                          </a:solidFill>
                          <a:effectLst/>
                          <a:latin typeface="Arial" panose="020B0604020202020204" pitchFamily="34" charset="0"/>
                          <a:cs typeface="Arial" panose="020B0604020202020204" pitchFamily="34" charset="0"/>
                        </a:rPr>
                        <a:t>November 9</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l" fontAlgn="base"/>
                      <a:r>
                        <a:rPr lang="en-US" sz="1100" b="1" dirty="0">
                          <a:solidFill>
                            <a:srgbClr val="00703C"/>
                          </a:solidFill>
                          <a:effectLst/>
                          <a:latin typeface="Arial" panose="020B0604020202020204" pitchFamily="34" charset="0"/>
                          <a:cs typeface="Arial" panose="020B0604020202020204" pitchFamily="34" charset="0"/>
                        </a:rPr>
                        <a:t>Williams Saunders, PhD, PE</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l" fontAlgn="base"/>
                      <a:r>
                        <a:rPr lang="en-US" sz="1100" b="1" dirty="0">
                          <a:solidFill>
                            <a:srgbClr val="00703C"/>
                          </a:solidFill>
                          <a:effectLst/>
                          <a:latin typeface="Arial" panose="020B0604020202020204" pitchFamily="34" charset="0"/>
                          <a:cs typeface="Arial" panose="020B0604020202020204" pitchFamily="34" charset="0"/>
                        </a:rPr>
                        <a:t>UNC-C</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l" fontAlgn="base"/>
                      <a:r>
                        <a:rPr lang="en-US" sz="1100" b="1" dirty="0">
                          <a:solidFill>
                            <a:srgbClr val="00703C"/>
                          </a:solidFill>
                          <a:effectLst/>
                          <a:latin typeface="Arial" panose="020B0604020202020204" pitchFamily="34" charset="0"/>
                          <a:cs typeface="Arial" panose="020B0604020202020204" pitchFamily="34" charset="0"/>
                        </a:rPr>
                        <a:t>Development of an HIE for Transitional Housing Residents in Charlotte, NC</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xmlns="" val="10010"/>
                  </a:ext>
                </a:extLst>
              </a:tr>
            </a:tbl>
          </a:graphicData>
        </a:graphic>
      </p:graphicFrame>
      <p:sp>
        <p:nvSpPr>
          <p:cNvPr id="3" name="TextBox 2"/>
          <p:cNvSpPr txBox="1"/>
          <p:nvPr/>
        </p:nvSpPr>
        <p:spPr>
          <a:xfrm>
            <a:off x="1447800" y="765235"/>
            <a:ext cx="6324600" cy="400110"/>
          </a:xfrm>
          <a:prstGeom prst="rect">
            <a:avLst/>
          </a:prstGeom>
          <a:noFill/>
        </p:spPr>
        <p:txBody>
          <a:bodyPr wrap="square" rtlCol="0">
            <a:spAutoFit/>
          </a:bodyPr>
          <a:lstStyle/>
          <a:p>
            <a:r>
              <a:rPr lang="en-US" sz="2000" b="1" dirty="0">
                <a:solidFill>
                  <a:srgbClr val="00703C"/>
                </a:solidFill>
              </a:rPr>
              <a:t>The Fall 2016 Health Informatics Seminar Series Schedule</a:t>
            </a:r>
          </a:p>
        </p:txBody>
      </p:sp>
    </p:spTree>
    <p:extLst>
      <p:ext uri="{BB962C8B-B14F-4D97-AF65-F5344CB8AC3E}">
        <p14:creationId xmlns:p14="http://schemas.microsoft.com/office/powerpoint/2010/main" val="22534428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107</TotalTime>
  <Words>238</Words>
  <Application>Microsoft Office PowerPoint</Application>
  <PresentationFormat>On-screen Show (4:3)</PresentationFormat>
  <Paragraphs>58</Paragraphs>
  <Slides>2</Slides>
  <Notes>1</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Office Theme</vt:lpstr>
      <vt:lpstr>       You Are Invited To Join Us Each Wednesday For  The Fall 2016 Health Informatics Seminar Series  A One Hour Seminar Broadcast Live on Wednesday Afternoon from 4:00-5:00 pm   Location:  Fretwell 126 (Lower Level)        </vt:lpstr>
      <vt:lpstr>PowerPoint Presentation</vt:lpstr>
    </vt:vector>
  </TitlesOfParts>
  <Company>UNC Charlotte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Announcing the Fall 2016 Health Informatics Seminar Series The 1 hour seminar will be held each afternoon on Wednesday from 4:00-5:00 pm in Fretwell ## (lower level)</dc:title>
  <dc:creator>test</dc:creator>
  <cp:lastModifiedBy>test</cp:lastModifiedBy>
  <cp:revision>6</cp:revision>
  <cp:lastPrinted>2016-08-19T16:10:11Z</cp:lastPrinted>
  <dcterms:created xsi:type="dcterms:W3CDTF">2016-08-16T16:47:19Z</dcterms:created>
  <dcterms:modified xsi:type="dcterms:W3CDTF">2016-08-19T16:10:16Z</dcterms:modified>
</cp:coreProperties>
</file>